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Vollkorn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jHLB5ESp/TDoLNlhwcDaSXNw4A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Vollkorn-boldItalic.fntdata"/><Relationship Id="rId16" Type="http://schemas.openxmlformats.org/officeDocument/2006/relationships/font" Target="fonts/Vollkor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9" Type="http://schemas.openxmlformats.org/officeDocument/2006/relationships/image" Target="../media/image16.jp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19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11" Type="http://schemas.openxmlformats.org/officeDocument/2006/relationships/image" Target="../media/image43.png"/><Relationship Id="rId10" Type="http://schemas.openxmlformats.org/officeDocument/2006/relationships/image" Target="../media/image28.png"/><Relationship Id="rId12" Type="http://schemas.openxmlformats.org/officeDocument/2006/relationships/image" Target="../media/image37.png"/><Relationship Id="rId9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Relationship Id="rId8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42.gif"/><Relationship Id="rId8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316351" y="3684775"/>
            <a:ext cx="136554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RA ĐỜI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LÃNH ĐẠO ĐẤU TRANH GIÀNH CHÍNH QUYỀN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(1930 - 1945)</a:t>
            </a:r>
            <a:endParaRPr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1</a:t>
            </a:r>
            <a:endParaRPr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0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273" name="Google Shape;273;p10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0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280" name="Google Shape;280;p10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3D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1005194" y="2849558"/>
            <a:ext cx="16277654" cy="4587883"/>
            <a:chOff x="0" y="0"/>
            <a:chExt cx="21703540" cy="6117178"/>
          </a:xfrm>
        </p:grpSpPr>
        <p:sp>
          <p:nvSpPr>
            <p:cNvPr id="102" name="Google Shape;102;p2"/>
            <p:cNvSpPr/>
            <p:nvPr/>
          </p:nvSpPr>
          <p:spPr>
            <a:xfrm>
              <a:off x="625104" y="0"/>
              <a:ext cx="20390592" cy="6117178"/>
            </a:xfrm>
            <a:custGeom>
              <a:rect b="b" l="l" r="r" t="t"/>
              <a:pathLst>
                <a:path extrusionOk="0" h="6117178" w="20390592">
                  <a:moveTo>
                    <a:pt x="0" y="0"/>
                  </a:moveTo>
                  <a:lnTo>
                    <a:pt x="20390592" y="0"/>
                  </a:lnTo>
                  <a:lnTo>
                    <a:pt x="20390592" y="6117178"/>
                  </a:lnTo>
                  <a:lnTo>
                    <a:pt x="0" y="6117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176168" y="2306166"/>
              <a:ext cx="17288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>
                  <a:solidFill>
                    <a:srgbClr val="FFFE1F"/>
                  </a:solidFill>
                  <a:latin typeface="Vollkorn"/>
                  <a:ea typeface="Vollkorn"/>
                  <a:cs typeface="Vollkorn"/>
                  <a:sym typeface="Vollkorn"/>
                </a:rPr>
                <a:t>Chương 1</a:t>
              </a:r>
              <a:endParaRPr i="1"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2391891"/>
              <a:ext cx="6825600" cy="16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Cộng sản Việt Nam ra đời &amp;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Cương lĩnh chính trị đầu tiên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(2/1930)</a:t>
              </a:r>
              <a:endParaRPr i="1"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4877940" y="2281032"/>
              <a:ext cx="68256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Lãnh đạo quá trình đấu tranh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(1930 - 1945)</a:t>
              </a:r>
              <a:endParaRPr i="1"/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2315982" y="1807692"/>
            <a:ext cx="254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0" y="2624710"/>
            <a:ext cx="71766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6658195"/>
            <a:ext cx="7176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lập Đảng Cộng sản Việt Nam và Cương lĩnh chính trị đầu tiên của Đảng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939911" y="8077310"/>
            <a:ext cx="5296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của việc thành lập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11601325" y="1507654"/>
            <a:ext cx="62409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cách mạng 1930 - 1931 và </a:t>
            </a:r>
            <a:endParaRPr i="1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khôi phục phong trào 1932 - 1935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2091933" y="3181867"/>
            <a:ext cx="52599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1869405" y="6648670"/>
            <a:ext cx="57048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</a:t>
            </a:r>
            <a:endParaRPr i="1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1939 - 1945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155689" y="8067785"/>
            <a:ext cx="7132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Tính chất, ý nghĩa và bài học kinh nghiệm của Cách mạng Tháng Tám 1945</a:t>
            </a:r>
            <a:endParaRPr i="1"/>
          </a:p>
        </p:txBody>
      </p:sp>
      <p:sp>
        <p:nvSpPr>
          <p:cNvPr id="114" name="Google Shape;114;p2"/>
          <p:cNvSpPr/>
          <p:nvPr/>
        </p:nvSpPr>
        <p:spPr>
          <a:xfrm>
            <a:off x="8330681" y="47838"/>
            <a:ext cx="1626638" cy="703461"/>
          </a:xfrm>
          <a:custGeom>
            <a:rect b="b" l="l" r="r" t="t"/>
            <a:pathLst>
              <a:path extrusionOk="0" h="703461" w="1626638">
                <a:moveTo>
                  <a:pt x="0" y="0"/>
                </a:moveTo>
                <a:lnTo>
                  <a:pt x="1626638" y="0"/>
                </a:lnTo>
                <a:lnTo>
                  <a:pt x="1626638" y="703461"/>
                </a:lnTo>
                <a:lnTo>
                  <a:pt x="0" y="70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122" name="Google Shape;122;p3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124" name="Google Shape;124;p3"/>
          <p:cNvSpPr/>
          <p:nvPr/>
        </p:nvSpPr>
        <p:spPr>
          <a:xfrm>
            <a:off x="1826267" y="3799464"/>
            <a:ext cx="4178266" cy="5129329"/>
          </a:xfrm>
          <a:custGeom>
            <a:rect b="b" l="l" r="r" t="t"/>
            <a:pathLst>
              <a:path extrusionOk="0" h="5129329" w="4178266">
                <a:moveTo>
                  <a:pt x="0" y="0"/>
                </a:moveTo>
                <a:lnTo>
                  <a:pt x="4178266" y="0"/>
                </a:lnTo>
                <a:lnTo>
                  <a:pt x="4178266" y="5129329"/>
                </a:lnTo>
                <a:lnTo>
                  <a:pt x="0" y="5129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952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326736" y="1287051"/>
            <a:ext cx="7703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126" name="Google Shape;126;p3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127" name="Google Shape;127;p3"/>
          <p:cNvSpPr/>
          <p:nvPr/>
        </p:nvSpPr>
        <p:spPr>
          <a:xfrm>
            <a:off x="12287961" y="4068716"/>
            <a:ext cx="4947010" cy="4590825"/>
          </a:xfrm>
          <a:custGeom>
            <a:rect b="b" l="l" r="r" t="t"/>
            <a:pathLst>
              <a:path extrusionOk="0" h="4590825" w="4947010">
                <a:moveTo>
                  <a:pt x="0" y="0"/>
                </a:moveTo>
                <a:lnTo>
                  <a:pt x="4947010" y="0"/>
                </a:lnTo>
                <a:lnTo>
                  <a:pt x="4947010" y="4590825"/>
                </a:lnTo>
                <a:lnTo>
                  <a:pt x="0" y="4590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952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6476289" y="4146152"/>
            <a:ext cx="5335422" cy="4535109"/>
          </a:xfrm>
          <a:custGeom>
            <a:rect b="b" l="l" r="r" t="t"/>
            <a:pathLst>
              <a:path extrusionOk="0" h="4535109" w="5335422">
                <a:moveTo>
                  <a:pt x="0" y="0"/>
                </a:moveTo>
                <a:lnTo>
                  <a:pt x="5335422" y="0"/>
                </a:lnTo>
                <a:lnTo>
                  <a:pt x="5335422" y="4535109"/>
                </a:lnTo>
                <a:lnTo>
                  <a:pt x="0" y="4535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952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2701081" y="9083896"/>
            <a:ext cx="2625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Khởi nghĩa Bắc Sơn</a:t>
            </a:r>
            <a:endParaRPr i="1" sz="2574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9/1940</a:t>
            </a:r>
            <a:endParaRPr i="1"/>
          </a:p>
        </p:txBody>
      </p:sp>
      <p:sp>
        <p:nvSpPr>
          <p:cNvPr id="130" name="Google Shape;130;p3"/>
          <p:cNvSpPr txBox="1"/>
          <p:nvPr/>
        </p:nvSpPr>
        <p:spPr>
          <a:xfrm>
            <a:off x="13513513" y="9083896"/>
            <a:ext cx="2640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Binh biến Đô Lương</a:t>
            </a:r>
            <a:endParaRPr i="1" sz="2574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1/1941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7906822" y="9083896"/>
            <a:ext cx="2474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Khởi nghĩa Nam Kỳ</a:t>
            </a:r>
            <a:endParaRPr i="1"/>
          </a:p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11/1940</a:t>
            </a:r>
            <a:endParaRPr i="1"/>
          </a:p>
        </p:txBody>
      </p:sp>
      <p:sp>
        <p:nvSpPr>
          <p:cNvPr id="132" name="Google Shape;132;p3"/>
          <p:cNvSpPr txBox="1"/>
          <p:nvPr/>
        </p:nvSpPr>
        <p:spPr>
          <a:xfrm>
            <a:off x="6251732" y="2805709"/>
            <a:ext cx="10695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"Những tiếng súng báo hiệu cho cuộc khởi nghĩa toàn quốc, 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bước đầu đấu tranh bằng võ lực của các dân tộc ở một nước Đông Dương"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4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140" name="Google Shape;140;p4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142" name="Google Shape;142;p4"/>
          <p:cNvSpPr/>
          <p:nvPr/>
        </p:nvSpPr>
        <p:spPr>
          <a:xfrm>
            <a:off x="4010055" y="5143500"/>
            <a:ext cx="1948525" cy="1948525"/>
          </a:xfrm>
          <a:custGeom>
            <a:rect b="b" l="l" r="r" t="t"/>
            <a:pathLst>
              <a:path extrusionOk="0" h="1948525" w="1948525">
                <a:moveTo>
                  <a:pt x="0" y="0"/>
                </a:moveTo>
                <a:lnTo>
                  <a:pt x="1948525" y="0"/>
                </a:lnTo>
                <a:lnTo>
                  <a:pt x="1948525" y="1948525"/>
                </a:lnTo>
                <a:lnTo>
                  <a:pt x="0" y="1948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4204872" y="4844731"/>
            <a:ext cx="3365819" cy="2404156"/>
          </a:xfrm>
          <a:custGeom>
            <a:rect b="b" l="l" r="r" t="t"/>
            <a:pathLst>
              <a:path extrusionOk="0" h="2404156" w="3365819">
                <a:moveTo>
                  <a:pt x="0" y="0"/>
                </a:moveTo>
                <a:lnTo>
                  <a:pt x="3365818" y="0"/>
                </a:lnTo>
                <a:lnTo>
                  <a:pt x="3365818" y="2404156"/>
                </a:lnTo>
                <a:lnTo>
                  <a:pt x="0" y="2404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4"/>
          <p:cNvGrpSpPr/>
          <p:nvPr/>
        </p:nvGrpSpPr>
        <p:grpSpPr>
          <a:xfrm>
            <a:off x="915015" y="4238095"/>
            <a:ext cx="2171346" cy="2917958"/>
            <a:chOff x="0" y="0"/>
            <a:chExt cx="3663950" cy="4923790"/>
          </a:xfrm>
        </p:grpSpPr>
        <p:sp>
          <p:nvSpPr>
            <p:cNvPr id="145" name="Google Shape;145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7083" l="-1511" r="-151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6204217" y="2173484"/>
            <a:ext cx="2171346" cy="2917958"/>
            <a:chOff x="0" y="0"/>
            <a:chExt cx="3663950" cy="4923790"/>
          </a:xfrm>
        </p:grpSpPr>
        <p:sp>
          <p:nvSpPr>
            <p:cNvPr id="148" name="Google Shape;148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3981" r="-398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8996571" y="2208286"/>
            <a:ext cx="2171346" cy="2917958"/>
            <a:chOff x="0" y="0"/>
            <a:chExt cx="3663950" cy="4923790"/>
          </a:xfrm>
        </p:grpSpPr>
        <p:sp>
          <p:nvSpPr>
            <p:cNvPr id="151" name="Google Shape;151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1887" l="0" r="0" t="-188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4"/>
          <p:cNvGrpSpPr/>
          <p:nvPr/>
        </p:nvGrpSpPr>
        <p:grpSpPr>
          <a:xfrm>
            <a:off x="11787889" y="2173484"/>
            <a:ext cx="2171346" cy="2917958"/>
            <a:chOff x="0" y="0"/>
            <a:chExt cx="3663950" cy="4923790"/>
          </a:xfrm>
        </p:grpSpPr>
        <p:sp>
          <p:nvSpPr>
            <p:cNvPr id="154" name="Google Shape;154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1682" l="0" r="0" t="-168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 txBox="1"/>
          <p:nvPr/>
        </p:nvSpPr>
        <p:spPr>
          <a:xfrm>
            <a:off x="6529201" y="8965521"/>
            <a:ext cx="33423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Thị Minh Khai</a:t>
            </a:r>
            <a:endParaRPr i="1"/>
          </a:p>
        </p:txBody>
      </p:sp>
      <p:grpSp>
        <p:nvGrpSpPr>
          <p:cNvPr id="157" name="Google Shape;157;p4"/>
          <p:cNvGrpSpPr/>
          <p:nvPr/>
        </p:nvGrpSpPr>
        <p:grpSpPr>
          <a:xfrm>
            <a:off x="7114674" y="5930715"/>
            <a:ext cx="2171346" cy="2917958"/>
            <a:chOff x="0" y="0"/>
            <a:chExt cx="3663950" cy="4923790"/>
          </a:xfrm>
        </p:grpSpPr>
        <p:sp>
          <p:nvSpPr>
            <p:cNvPr id="158" name="Google Shape;158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-4607" l="0" r="0" t="-460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4"/>
          <p:cNvGrpSpPr/>
          <p:nvPr/>
        </p:nvGrpSpPr>
        <p:grpSpPr>
          <a:xfrm>
            <a:off x="10599560" y="5930715"/>
            <a:ext cx="2171346" cy="2917958"/>
            <a:chOff x="0" y="0"/>
            <a:chExt cx="3663950" cy="4923790"/>
          </a:xfrm>
        </p:grpSpPr>
        <p:sp>
          <p:nvSpPr>
            <p:cNvPr id="161" name="Google Shape;161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-3278" r="-327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4"/>
          <p:cNvSpPr txBox="1"/>
          <p:nvPr/>
        </p:nvSpPr>
        <p:spPr>
          <a:xfrm>
            <a:off x="5326736" y="1287051"/>
            <a:ext cx="7703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164" name="Google Shape;164;p4"/>
          <p:cNvSpPr txBox="1"/>
          <p:nvPr/>
        </p:nvSpPr>
        <p:spPr>
          <a:xfrm>
            <a:off x="3199626" y="713199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165" name="Google Shape;165;p4"/>
          <p:cNvSpPr txBox="1"/>
          <p:nvPr/>
        </p:nvSpPr>
        <p:spPr>
          <a:xfrm>
            <a:off x="3086361" y="5435137"/>
            <a:ext cx="39267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26/8/1941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dân Pháp xử bắn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tại Hóc Môn - Gia Định</a:t>
            </a:r>
            <a:endParaRPr i="1"/>
          </a:p>
        </p:txBody>
      </p:sp>
      <p:sp>
        <p:nvSpPr>
          <p:cNvPr id="166" name="Google Shape;166;p4"/>
          <p:cNvSpPr txBox="1"/>
          <p:nvPr/>
        </p:nvSpPr>
        <p:spPr>
          <a:xfrm>
            <a:off x="8920256" y="5257406"/>
            <a:ext cx="2322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Văn Cừ</a:t>
            </a:r>
            <a:endParaRPr i="1"/>
          </a:p>
        </p:txBody>
      </p:sp>
      <p:sp>
        <p:nvSpPr>
          <p:cNvPr id="167" name="Google Shape;167;p4"/>
          <p:cNvSpPr txBox="1"/>
          <p:nvPr/>
        </p:nvSpPr>
        <p:spPr>
          <a:xfrm>
            <a:off x="10517475" y="8934398"/>
            <a:ext cx="233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Phan Đăng Lưu</a:t>
            </a:r>
            <a:endParaRPr i="1"/>
          </a:p>
        </p:txBody>
      </p:sp>
      <p:sp>
        <p:nvSpPr>
          <p:cNvPr id="168" name="Google Shape;168;p4"/>
          <p:cNvSpPr txBox="1"/>
          <p:nvPr/>
        </p:nvSpPr>
        <p:spPr>
          <a:xfrm>
            <a:off x="6379432" y="5257406"/>
            <a:ext cx="1821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Huy Tập</a:t>
            </a:r>
            <a:endParaRPr i="1"/>
          </a:p>
        </p:txBody>
      </p:sp>
      <p:sp>
        <p:nvSpPr>
          <p:cNvPr id="169" name="Google Shape;169;p4"/>
          <p:cNvSpPr txBox="1"/>
          <p:nvPr/>
        </p:nvSpPr>
        <p:spPr>
          <a:xfrm>
            <a:off x="11989516" y="5257406"/>
            <a:ext cx="1768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Võ Văn Tần</a:t>
            </a:r>
            <a:endParaRPr i="1"/>
          </a:p>
        </p:txBody>
      </p:sp>
      <p:sp>
        <p:nvSpPr>
          <p:cNvPr id="170" name="Google Shape;170;p4"/>
          <p:cNvSpPr txBox="1"/>
          <p:nvPr/>
        </p:nvSpPr>
        <p:spPr>
          <a:xfrm>
            <a:off x="801749" y="7273338"/>
            <a:ext cx="23979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Lê Hồng Phong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hy sinh trong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nhà tù Côn Đảo</a:t>
            </a:r>
            <a:endParaRPr i="1"/>
          </a:p>
        </p:txBody>
      </p:sp>
      <p:sp>
        <p:nvSpPr>
          <p:cNvPr id="171" name="Google Shape;171;p4"/>
          <p:cNvSpPr txBox="1"/>
          <p:nvPr/>
        </p:nvSpPr>
        <p:spPr>
          <a:xfrm>
            <a:off x="14921162" y="7309688"/>
            <a:ext cx="20715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Ái Quốc</a:t>
            </a:r>
            <a:endParaRPr i="1" sz="2457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8/1942 - 9/1943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5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179" name="Google Shape;179;p5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5326736" y="1287051"/>
            <a:ext cx="7779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182" name="Google Shape;182;p5"/>
          <p:cNvSpPr txBox="1"/>
          <p:nvPr/>
        </p:nvSpPr>
        <p:spPr>
          <a:xfrm>
            <a:off x="3199626" y="713199"/>
            <a:ext cx="12116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grpSp>
        <p:nvGrpSpPr>
          <p:cNvPr id="183" name="Google Shape;183;p5"/>
          <p:cNvGrpSpPr/>
          <p:nvPr/>
        </p:nvGrpSpPr>
        <p:grpSpPr>
          <a:xfrm>
            <a:off x="10642262" y="2574779"/>
            <a:ext cx="7241175" cy="5933232"/>
            <a:chOff x="0" y="-76200"/>
            <a:chExt cx="9654900" cy="7910976"/>
          </a:xfrm>
        </p:grpSpPr>
        <p:sp>
          <p:nvSpPr>
            <p:cNvPr id="184" name="Google Shape;184;p5"/>
            <p:cNvSpPr/>
            <p:nvPr/>
          </p:nvSpPr>
          <p:spPr>
            <a:xfrm>
              <a:off x="1839302" y="2040973"/>
              <a:ext cx="5636887" cy="5793803"/>
            </a:xfrm>
            <a:custGeom>
              <a:rect b="b" l="l" r="r" t="t"/>
              <a:pathLst>
                <a:path extrusionOk="0" h="5793803" w="5636887">
                  <a:moveTo>
                    <a:pt x="0" y="0"/>
                  </a:moveTo>
                  <a:lnTo>
                    <a:pt x="5636888" y="0"/>
                  </a:lnTo>
                  <a:lnTo>
                    <a:pt x="5636888" y="5793803"/>
                  </a:lnTo>
                  <a:lnTo>
                    <a:pt x="0" y="57938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sq" cmpd="sng" w="5715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0" y="-76200"/>
              <a:ext cx="96549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47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25/10/1941</a:t>
              </a:r>
              <a:endParaRPr i="1"/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1441039" y="601143"/>
              <a:ext cx="6201000" cy="12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Việt Minh công bố Tuyên Ngôn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"Việt Nam Độc lập đồng minh ra đời"</a:t>
              </a:r>
              <a:endParaRPr i="1"/>
            </a:p>
          </p:txBody>
        </p:sp>
      </p:grpSp>
      <p:grpSp>
        <p:nvGrpSpPr>
          <p:cNvPr id="187" name="Google Shape;187;p5"/>
          <p:cNvGrpSpPr/>
          <p:nvPr/>
        </p:nvGrpSpPr>
        <p:grpSpPr>
          <a:xfrm>
            <a:off x="1028700" y="3951396"/>
            <a:ext cx="10531898" cy="5388975"/>
            <a:chOff x="0" y="-66675"/>
            <a:chExt cx="14042530" cy="7185300"/>
          </a:xfrm>
        </p:grpSpPr>
        <p:sp>
          <p:nvSpPr>
            <p:cNvPr id="188" name="Google Shape;188;p5"/>
            <p:cNvSpPr txBox="1"/>
            <p:nvPr/>
          </p:nvSpPr>
          <p:spPr>
            <a:xfrm>
              <a:off x="0" y="-66675"/>
              <a:ext cx="7212600" cy="71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Việt Nam độc lập đồng minh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Có bản chương trình đánh Nhật, đánh Tây.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Quyết làm cho nước non này,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Cờ treo độc lập, nền xây bình quyền.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Làm cho con cháu Rồng, Tiên,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Dân ta giữ lấy lợi quyền của ta.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Có mười chính sách bày ra,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Một là ích nước, hai là lợi dân.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Bao nhiêu thuế ruộng, thuế thân,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Đều đem bỏ hết cho dân khỏi phiền.</a:t>
              </a:r>
              <a:endParaRPr i="1"/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7215730" y="507465"/>
              <a:ext cx="6826800" cy="57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Hội hè, tín ngưỡng, báo chương,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Họp hành, đi lại, có quyền tự do.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Nông dân có ruộng, có bò,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Đủ ăn, đủ mặc, khỏi lo cơ hàn.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Công nhân làm lụng gian nan,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Tiền lương phải đủ, mỗi ban tám giờ.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Gặp khi tai nạn bất ngờ,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7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Thuốc thang Chính phủ bấy giờ giúp cho.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6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197" name="Google Shape;197;p6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199" name="Google Shape;199;p6"/>
          <p:cNvSpPr txBox="1"/>
          <p:nvPr/>
        </p:nvSpPr>
        <p:spPr>
          <a:xfrm>
            <a:off x="5326736" y="1287051"/>
            <a:ext cx="7855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00" name="Google Shape;200;p6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01" name="Google Shape;201;p6"/>
          <p:cNvSpPr/>
          <p:nvPr/>
        </p:nvSpPr>
        <p:spPr>
          <a:xfrm>
            <a:off x="689912" y="3800013"/>
            <a:ext cx="3271794" cy="5102710"/>
          </a:xfrm>
          <a:custGeom>
            <a:rect b="b" l="l" r="r" t="t"/>
            <a:pathLst>
              <a:path extrusionOk="0" h="5102710" w="3271794">
                <a:moveTo>
                  <a:pt x="0" y="0"/>
                </a:moveTo>
                <a:lnTo>
                  <a:pt x="3271794" y="0"/>
                </a:lnTo>
                <a:lnTo>
                  <a:pt x="3271794" y="5102710"/>
                </a:lnTo>
                <a:lnTo>
                  <a:pt x="0" y="5102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4505" r="-39262" t="0"/>
            </a:stretch>
          </a:blipFill>
          <a:ln cap="sq" cmpd="sng" w="571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4329387" y="4131113"/>
            <a:ext cx="3252112" cy="4434698"/>
          </a:xfrm>
          <a:custGeom>
            <a:rect b="b" l="l" r="r" t="t"/>
            <a:pathLst>
              <a:path extrusionOk="0" h="4434698" w="3252112">
                <a:moveTo>
                  <a:pt x="0" y="0"/>
                </a:moveTo>
                <a:lnTo>
                  <a:pt x="3252112" y="0"/>
                </a:lnTo>
                <a:lnTo>
                  <a:pt x="3252112" y="4434698"/>
                </a:lnTo>
                <a:lnTo>
                  <a:pt x="0" y="4434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571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7944647" y="4307227"/>
            <a:ext cx="3132580" cy="4088282"/>
          </a:xfrm>
          <a:custGeom>
            <a:rect b="b" l="l" r="r" t="t"/>
            <a:pathLst>
              <a:path extrusionOk="0" h="4088282" w="3132580">
                <a:moveTo>
                  <a:pt x="0" y="0"/>
                </a:moveTo>
                <a:lnTo>
                  <a:pt x="3132580" y="0"/>
                </a:lnTo>
                <a:lnTo>
                  <a:pt x="3132580" y="4088282"/>
                </a:lnTo>
                <a:lnTo>
                  <a:pt x="0" y="4088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571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11439177" y="4677059"/>
            <a:ext cx="5943065" cy="3348618"/>
          </a:xfrm>
          <a:custGeom>
            <a:rect b="b" l="l" r="r" t="t"/>
            <a:pathLst>
              <a:path extrusionOk="0" h="3348618" w="5943065">
                <a:moveTo>
                  <a:pt x="0" y="0"/>
                </a:moveTo>
                <a:lnTo>
                  <a:pt x="5943065" y="0"/>
                </a:lnTo>
                <a:lnTo>
                  <a:pt x="5943065" y="3348618"/>
                </a:lnTo>
                <a:lnTo>
                  <a:pt x="0" y="3348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18317"/>
            </a:stretch>
          </a:blipFill>
          <a:ln cap="sq" cmpd="sng" w="571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5720174" y="3106429"/>
            <a:ext cx="7241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4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hoạt động báo chí, tuyên truyền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7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213" name="Google Shape;213;p7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215" name="Google Shape;215;p7"/>
          <p:cNvSpPr txBox="1"/>
          <p:nvPr/>
        </p:nvSpPr>
        <p:spPr>
          <a:xfrm>
            <a:off x="5326736" y="1287051"/>
            <a:ext cx="7779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16" name="Google Shape;216;p7"/>
          <p:cNvSpPr txBox="1"/>
          <p:nvPr/>
        </p:nvSpPr>
        <p:spPr>
          <a:xfrm>
            <a:off x="3199626" y="713199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grpSp>
        <p:nvGrpSpPr>
          <p:cNvPr id="217" name="Google Shape;217;p7"/>
          <p:cNvGrpSpPr/>
          <p:nvPr/>
        </p:nvGrpSpPr>
        <p:grpSpPr>
          <a:xfrm>
            <a:off x="879622" y="4556250"/>
            <a:ext cx="2428617" cy="2428617"/>
            <a:chOff x="0" y="0"/>
            <a:chExt cx="3238156" cy="3238156"/>
          </a:xfrm>
        </p:grpSpPr>
        <p:grpSp>
          <p:nvGrpSpPr>
            <p:cNvPr id="218" name="Google Shape;218;p7"/>
            <p:cNvGrpSpPr/>
            <p:nvPr/>
          </p:nvGrpSpPr>
          <p:grpSpPr>
            <a:xfrm>
              <a:off x="0" y="0"/>
              <a:ext cx="3238156" cy="3238156"/>
              <a:chOff x="0" y="0"/>
              <a:chExt cx="812800" cy="812800"/>
            </a:xfrm>
          </p:grpSpPr>
          <p:sp>
            <p:nvSpPr>
              <p:cNvPr id="219" name="Google Shape;21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" name="Google Shape;221;p7"/>
            <p:cNvSpPr/>
            <p:nvPr/>
          </p:nvSpPr>
          <p:spPr>
            <a:xfrm>
              <a:off x="718602" y="744491"/>
              <a:ext cx="1800952" cy="1749175"/>
            </a:xfrm>
            <a:custGeom>
              <a:rect b="b" l="l" r="r" t="t"/>
              <a:pathLst>
                <a:path extrusionOk="0" h="1749175" w="1800952">
                  <a:moveTo>
                    <a:pt x="0" y="0"/>
                  </a:moveTo>
                  <a:lnTo>
                    <a:pt x="1800952" y="0"/>
                  </a:lnTo>
                  <a:lnTo>
                    <a:pt x="1800952" y="1749175"/>
                  </a:lnTo>
                  <a:lnTo>
                    <a:pt x="0" y="17491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7"/>
          <p:cNvSpPr/>
          <p:nvPr/>
        </p:nvSpPr>
        <p:spPr>
          <a:xfrm>
            <a:off x="4757868" y="3866275"/>
            <a:ext cx="5742572" cy="4019801"/>
          </a:xfrm>
          <a:custGeom>
            <a:rect b="b" l="l" r="r" t="t"/>
            <a:pathLst>
              <a:path extrusionOk="0" h="4019801" w="5742572">
                <a:moveTo>
                  <a:pt x="0" y="0"/>
                </a:moveTo>
                <a:lnTo>
                  <a:pt x="5742572" y="0"/>
                </a:lnTo>
                <a:lnTo>
                  <a:pt x="5742572" y="4019800"/>
                </a:lnTo>
                <a:lnTo>
                  <a:pt x="0" y="401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2165" y="5464707"/>
            <a:ext cx="1237499" cy="82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08644" y="5570323"/>
            <a:ext cx="919857" cy="61170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/>
          <p:nvPr/>
        </p:nvSpPr>
        <p:spPr>
          <a:xfrm>
            <a:off x="11934966" y="4156253"/>
            <a:ext cx="5739755" cy="3228612"/>
          </a:xfrm>
          <a:custGeom>
            <a:rect b="b" l="l" r="r" t="t"/>
            <a:pathLst>
              <a:path extrusionOk="0" h="3228612" w="5739755">
                <a:moveTo>
                  <a:pt x="0" y="0"/>
                </a:moveTo>
                <a:lnTo>
                  <a:pt x="5739755" y="0"/>
                </a:lnTo>
                <a:lnTo>
                  <a:pt x="5739755" y="3228612"/>
                </a:lnTo>
                <a:lnTo>
                  <a:pt x="0" y="3228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7211958" y="3046536"/>
            <a:ext cx="1093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1943</a:t>
            </a:r>
            <a:endParaRPr i="1"/>
          </a:p>
        </p:txBody>
      </p:sp>
      <p:sp>
        <p:nvSpPr>
          <p:cNvPr id="227" name="Google Shape;227;p7"/>
          <p:cNvSpPr txBox="1"/>
          <p:nvPr/>
        </p:nvSpPr>
        <p:spPr>
          <a:xfrm>
            <a:off x="5173592" y="8035299"/>
            <a:ext cx="5205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3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"Dân tộc, khoa học, đại chúng"</a:t>
            </a:r>
            <a:endParaRPr i="1"/>
          </a:p>
        </p:txBody>
      </p:sp>
      <p:sp>
        <p:nvSpPr>
          <p:cNvPr id="228" name="Google Shape;228;p7"/>
          <p:cNvSpPr txBox="1"/>
          <p:nvPr/>
        </p:nvSpPr>
        <p:spPr>
          <a:xfrm>
            <a:off x="14703930" y="2803379"/>
            <a:ext cx="917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1944</a:t>
            </a:r>
            <a:endParaRPr i="1"/>
          </a:p>
        </p:txBody>
      </p:sp>
      <p:sp>
        <p:nvSpPr>
          <p:cNvPr id="229" name="Google Shape;229;p7"/>
          <p:cNvSpPr txBox="1"/>
          <p:nvPr/>
        </p:nvSpPr>
        <p:spPr>
          <a:xfrm>
            <a:off x="12348105" y="7377205"/>
            <a:ext cx="5205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3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"Hội Văn hóa cứu quốc Việt Nam"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8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237" name="Google Shape;237;p8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239" name="Google Shape;239;p8"/>
          <p:cNvSpPr txBox="1"/>
          <p:nvPr/>
        </p:nvSpPr>
        <p:spPr>
          <a:xfrm>
            <a:off x="5326737" y="1287051"/>
            <a:ext cx="7703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40" name="Google Shape;240;p8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41" name="Google Shape;241;p8"/>
          <p:cNvSpPr/>
          <p:nvPr/>
        </p:nvSpPr>
        <p:spPr>
          <a:xfrm>
            <a:off x="1028700" y="4421012"/>
            <a:ext cx="8315962" cy="3991662"/>
          </a:xfrm>
          <a:custGeom>
            <a:rect b="b" l="l" r="r" t="t"/>
            <a:pathLst>
              <a:path extrusionOk="0" h="3991662" w="8315962">
                <a:moveTo>
                  <a:pt x="0" y="0"/>
                </a:moveTo>
                <a:lnTo>
                  <a:pt x="8315962" y="0"/>
                </a:lnTo>
                <a:lnTo>
                  <a:pt x="8315962" y="3991662"/>
                </a:lnTo>
                <a:lnTo>
                  <a:pt x="0" y="3991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8"/>
          <p:cNvGrpSpPr/>
          <p:nvPr/>
        </p:nvGrpSpPr>
        <p:grpSpPr>
          <a:xfrm>
            <a:off x="1028700" y="4520359"/>
            <a:ext cx="3706106" cy="3749537"/>
            <a:chOff x="0" y="-57908"/>
            <a:chExt cx="4941475" cy="4999383"/>
          </a:xfrm>
        </p:grpSpPr>
        <p:grpSp>
          <p:nvGrpSpPr>
            <p:cNvPr id="243" name="Google Shape;243;p8"/>
            <p:cNvGrpSpPr/>
            <p:nvPr/>
          </p:nvGrpSpPr>
          <p:grpSpPr>
            <a:xfrm>
              <a:off x="0" y="-57908"/>
              <a:ext cx="4941475" cy="4999383"/>
              <a:chOff x="0" y="-9525"/>
              <a:chExt cx="812800" cy="822325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8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55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8"/>
            <p:cNvSpPr/>
            <p:nvPr/>
          </p:nvSpPr>
          <p:spPr>
            <a:xfrm>
              <a:off x="1096597" y="1136104"/>
              <a:ext cx="2748280" cy="2669267"/>
            </a:xfrm>
            <a:custGeom>
              <a:rect b="b" l="l" r="r" t="t"/>
              <a:pathLst>
                <a:path extrusionOk="0" h="2669267" w="2748280">
                  <a:moveTo>
                    <a:pt x="0" y="0"/>
                  </a:moveTo>
                  <a:lnTo>
                    <a:pt x="2748280" y="0"/>
                  </a:lnTo>
                  <a:lnTo>
                    <a:pt x="2748280" y="2669267"/>
                  </a:lnTo>
                  <a:lnTo>
                    <a:pt x="0" y="26692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8"/>
          <p:cNvSpPr txBox="1"/>
          <p:nvPr/>
        </p:nvSpPr>
        <p:spPr>
          <a:xfrm>
            <a:off x="5542135" y="4717258"/>
            <a:ext cx="2340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71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Đội du kích Bắc Sơn </a:t>
            </a:r>
            <a:endParaRPr i="1"/>
          </a:p>
          <a:p>
            <a:pPr indent="0" lvl="0" marL="0" marR="0" rtl="0" algn="ctr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71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--&gt; Cứu quốc quân</a:t>
            </a:r>
            <a:endParaRPr i="1"/>
          </a:p>
        </p:txBody>
      </p:sp>
      <p:sp>
        <p:nvSpPr>
          <p:cNvPr id="248" name="Google Shape;248;p8"/>
          <p:cNvSpPr txBox="1"/>
          <p:nvPr/>
        </p:nvSpPr>
        <p:spPr>
          <a:xfrm>
            <a:off x="5186681" y="7341052"/>
            <a:ext cx="35664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6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Mở rộng các đội tự vệ cứu quốc </a:t>
            </a:r>
            <a:endParaRPr i="1"/>
          </a:p>
          <a:p>
            <a:pPr indent="0" lvl="0" marL="0" marR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6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--&gt; đội du kích --&gt; phát động </a:t>
            </a:r>
            <a:endParaRPr i="1"/>
          </a:p>
          <a:p>
            <a:pPr indent="0" lvl="0" marL="0" marR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76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tổng khởi nghĩa khi có thời cơ</a:t>
            </a:r>
            <a:endParaRPr i="1"/>
          </a:p>
        </p:txBody>
      </p:sp>
      <p:sp>
        <p:nvSpPr>
          <p:cNvPr id="249" name="Google Shape;249;p8"/>
          <p:cNvSpPr txBox="1"/>
          <p:nvPr/>
        </p:nvSpPr>
        <p:spPr>
          <a:xfrm>
            <a:off x="5186681" y="6028782"/>
            <a:ext cx="3051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71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Đẩy mạnh công tác</a:t>
            </a:r>
            <a:endParaRPr i="1"/>
          </a:p>
          <a:p>
            <a:pPr indent="0" lvl="0" marL="0" marR="0" rtl="0" algn="ctr">
              <a:lnSpc>
                <a:spcPct val="115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71">
                <a:solidFill>
                  <a:srgbClr val="000080"/>
                </a:solidFill>
                <a:latin typeface="Vollkorn"/>
                <a:ea typeface="Vollkorn"/>
                <a:cs typeface="Vollkorn"/>
                <a:sym typeface="Vollkorn"/>
              </a:rPr>
              <a:t> binh vận </a:t>
            </a:r>
            <a:endParaRPr i="1"/>
          </a:p>
        </p:txBody>
      </p:sp>
      <p:sp>
        <p:nvSpPr>
          <p:cNvPr id="250" name="Google Shape;250;p8"/>
          <p:cNvSpPr/>
          <p:nvPr/>
        </p:nvSpPr>
        <p:spPr>
          <a:xfrm>
            <a:off x="10793624" y="3456998"/>
            <a:ext cx="5913191" cy="4971908"/>
          </a:xfrm>
          <a:custGeom>
            <a:rect b="b" l="l" r="r" t="t"/>
            <a:pathLst>
              <a:path extrusionOk="0" h="4971908" w="5913191">
                <a:moveTo>
                  <a:pt x="0" y="0"/>
                </a:moveTo>
                <a:lnTo>
                  <a:pt x="5913191" y="0"/>
                </a:lnTo>
                <a:lnTo>
                  <a:pt x="5913191" y="4971908"/>
                </a:lnTo>
                <a:lnTo>
                  <a:pt x="0" y="4971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10793624" y="8506896"/>
            <a:ext cx="58962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22/12/1944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Tuyên truyền giải phóng quân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9"/>
          <p:cNvGrpSpPr/>
          <p:nvPr/>
        </p:nvGrpSpPr>
        <p:grpSpPr>
          <a:xfrm>
            <a:off x="689912" y="1851456"/>
            <a:ext cx="3878126" cy="1560946"/>
            <a:chOff x="0" y="0"/>
            <a:chExt cx="5170834" cy="2081261"/>
          </a:xfrm>
        </p:grpSpPr>
        <p:sp>
          <p:nvSpPr>
            <p:cNvPr id="259" name="Google Shape;259;p9"/>
            <p:cNvSpPr/>
            <p:nvPr/>
          </p:nvSpPr>
          <p:spPr>
            <a:xfrm flipH="1">
              <a:off x="0" y="0"/>
              <a:ext cx="5170834" cy="2081261"/>
            </a:xfrm>
            <a:custGeom>
              <a:rect b="b" l="l" r="r" t="t"/>
              <a:pathLst>
                <a:path extrusionOk="0" h="2081261" w="5170834">
                  <a:moveTo>
                    <a:pt x="5170834" y="0"/>
                  </a:moveTo>
                  <a:lnTo>
                    <a:pt x="0" y="0"/>
                  </a:lnTo>
                  <a:lnTo>
                    <a:pt x="0" y="2081261"/>
                  </a:lnTo>
                  <a:lnTo>
                    <a:pt x="5170834" y="2081261"/>
                  </a:lnTo>
                  <a:lnTo>
                    <a:pt x="517083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 txBox="1"/>
            <p:nvPr/>
          </p:nvSpPr>
          <p:spPr>
            <a:xfrm>
              <a:off x="154364" y="231420"/>
              <a:ext cx="4991100" cy="17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chống Pháp - Nhật, đẩy mạnh chuẩn bị lực lượng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cho cuộc khởi nghĩa vũ trang</a:t>
              </a:r>
              <a:endParaRPr i="1"/>
            </a:p>
          </p:txBody>
        </p:sp>
      </p:grpSp>
      <p:sp>
        <p:nvSpPr>
          <p:cNvPr id="261" name="Google Shape;261;p9"/>
          <p:cNvSpPr txBox="1"/>
          <p:nvPr/>
        </p:nvSpPr>
        <p:spPr>
          <a:xfrm>
            <a:off x="5326736" y="1287051"/>
            <a:ext cx="7855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1939 - 1945</a:t>
            </a:r>
            <a:endParaRPr i="1"/>
          </a:p>
        </p:txBody>
      </p:sp>
      <p:sp>
        <p:nvSpPr>
          <p:cNvPr id="262" name="Google Shape;262;p9"/>
          <p:cNvSpPr txBox="1"/>
          <p:nvPr/>
        </p:nvSpPr>
        <p:spPr>
          <a:xfrm>
            <a:off x="3199626" y="713199"/>
            <a:ext cx="12116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63" name="Google Shape;263;p9"/>
          <p:cNvSpPr/>
          <p:nvPr/>
        </p:nvSpPr>
        <p:spPr>
          <a:xfrm>
            <a:off x="1169873" y="3722940"/>
            <a:ext cx="5534507" cy="4826090"/>
          </a:xfrm>
          <a:custGeom>
            <a:rect b="b" l="l" r="r" t="t"/>
            <a:pathLst>
              <a:path extrusionOk="0" h="4826090" w="5534507">
                <a:moveTo>
                  <a:pt x="0" y="0"/>
                </a:moveTo>
                <a:lnTo>
                  <a:pt x="5534508" y="0"/>
                </a:lnTo>
                <a:lnTo>
                  <a:pt x="5534508" y="4826090"/>
                </a:lnTo>
                <a:lnTo>
                  <a:pt x="0" y="482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892484" y="8568080"/>
            <a:ext cx="60894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Khu căn cứ địa được thành lập vào cuối năm 1943</a:t>
            </a:r>
            <a:endParaRPr i="1"/>
          </a:p>
          <a:p>
            <a:pPr indent="0" lvl="0" marL="0" marR="0" rtl="0" algn="ctr">
              <a:lnSpc>
                <a:spcPct val="13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bộ Việt Minh ra chỉ thị "Sửa soạn khởi nghĩa"</a:t>
            </a:r>
            <a:endParaRPr i="1"/>
          </a:p>
        </p:txBody>
      </p:sp>
      <p:sp>
        <p:nvSpPr>
          <p:cNvPr id="265" name="Google Shape;265;p9"/>
          <p:cNvSpPr/>
          <p:nvPr/>
        </p:nvSpPr>
        <p:spPr>
          <a:xfrm>
            <a:off x="9144000" y="4263157"/>
            <a:ext cx="6648048" cy="3745655"/>
          </a:xfrm>
          <a:custGeom>
            <a:rect b="b" l="l" r="r" t="t"/>
            <a:pathLst>
              <a:path extrusionOk="0" h="3745655" w="6648048">
                <a:moveTo>
                  <a:pt x="0" y="0"/>
                </a:moveTo>
                <a:lnTo>
                  <a:pt x="6648048" y="0"/>
                </a:lnTo>
                <a:lnTo>
                  <a:pt x="6648048" y="3745655"/>
                </a:lnTo>
                <a:lnTo>
                  <a:pt x="0" y="3745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10212260" y="8114594"/>
            <a:ext cx="45114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10/1944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 triệu tập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Đại hội đại biểu quốc dân</a:t>
            </a:r>
            <a:endParaRPr i="1"/>
          </a:p>
        </p:txBody>
      </p:sp>
      <p:sp>
        <p:nvSpPr>
          <p:cNvPr id="267" name="Google Shape;267;p9"/>
          <p:cNvSpPr txBox="1"/>
          <p:nvPr/>
        </p:nvSpPr>
        <p:spPr>
          <a:xfrm>
            <a:off x="7784344" y="2451531"/>
            <a:ext cx="936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"Phe xâm lược gần đến ngày bị tiêu diệt. Các Đồng minh sắp tranh được sự thắng lợi cuối cùng. Cơ hội cho dân tộc ta giải phóng chỉ ở trong một năm hoặc năm rưỡi nữa. Thời gian rất gấp. Ta phải làm nhanh!"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